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5" r:id="rId2"/>
    <p:sldId id="258" r:id="rId3"/>
    <p:sldId id="263" r:id="rId4"/>
    <p:sldId id="267" r:id="rId5"/>
    <p:sldId id="259" r:id="rId6"/>
    <p:sldId id="282" r:id="rId7"/>
    <p:sldId id="303" r:id="rId8"/>
    <p:sldId id="292" r:id="rId9"/>
    <p:sldId id="304" r:id="rId10"/>
    <p:sldId id="293" r:id="rId11"/>
    <p:sldId id="305" r:id="rId12"/>
    <p:sldId id="306" r:id="rId13"/>
    <p:sldId id="302" r:id="rId14"/>
    <p:sldId id="284" r:id="rId15"/>
    <p:sldId id="296" r:id="rId16"/>
    <p:sldId id="297" r:id="rId17"/>
    <p:sldId id="260" r:id="rId18"/>
    <p:sldId id="283" r:id="rId19"/>
    <p:sldId id="298" r:id="rId20"/>
    <p:sldId id="287" r:id="rId21"/>
    <p:sldId id="299" r:id="rId22"/>
    <p:sldId id="286" r:id="rId23"/>
    <p:sldId id="285" r:id="rId24"/>
    <p:sldId id="300" r:id="rId25"/>
    <p:sldId id="264" r:id="rId26"/>
    <p:sldId id="291" r:id="rId27"/>
    <p:sldId id="289" r:id="rId28"/>
    <p:sldId id="308" r:id="rId29"/>
    <p:sldId id="309" r:id="rId30"/>
    <p:sldId id="307" r:id="rId31"/>
    <p:sldId id="27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20" autoAdjust="0"/>
    <p:restoredTop sz="94434" autoAdjust="0"/>
  </p:normalViewPr>
  <p:slideViewPr>
    <p:cSldViewPr>
      <p:cViewPr varScale="1">
        <p:scale>
          <a:sx n="92" d="100"/>
          <a:sy n="92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5DF94-3CE1-418A-BCDE-9E84F4FE2858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2EF034F-2F23-4027-9BA6-4C40BBF8C3B9}">
      <dgm:prSet phldrT="[Текст]"/>
      <dgm:spPr/>
      <dgm:t>
        <a:bodyPr/>
        <a:lstStyle/>
        <a:p>
          <a:r>
            <a:rPr lang="ru-RU" dirty="0" smtClean="0"/>
            <a:t>1 этап</a:t>
          </a:r>
          <a:endParaRPr lang="ru-RU" dirty="0"/>
        </a:p>
      </dgm:t>
    </dgm:pt>
    <dgm:pt modelId="{C7A54457-1BD1-4B3F-B602-3B2113EC91EC}" type="parTrans" cxnId="{1803A9A5-8D04-41D6-90D9-7D004AED5C9F}">
      <dgm:prSet/>
      <dgm:spPr/>
      <dgm:t>
        <a:bodyPr/>
        <a:lstStyle/>
        <a:p>
          <a:endParaRPr lang="ru-RU"/>
        </a:p>
      </dgm:t>
    </dgm:pt>
    <dgm:pt modelId="{7069F33B-25C5-410E-A5D3-C3944301FDD2}" type="sibTrans" cxnId="{1803A9A5-8D04-41D6-90D9-7D004AED5C9F}">
      <dgm:prSet/>
      <dgm:spPr/>
      <dgm:t>
        <a:bodyPr/>
        <a:lstStyle/>
        <a:p>
          <a:endParaRPr lang="ru-RU"/>
        </a:p>
      </dgm:t>
    </dgm:pt>
    <dgm:pt modelId="{C7138D47-0D18-4651-B314-AB5CBD77D64C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Подготовительный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(от рождения до 1 года) происходит подготовка к овладению речью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CA6170-6325-4EE8-A78B-ACD992DF8E63}" type="parTrans" cxnId="{0E965C60-8CC7-444C-A981-B57DB8EDA77A}">
      <dgm:prSet/>
      <dgm:spPr/>
      <dgm:t>
        <a:bodyPr/>
        <a:lstStyle/>
        <a:p>
          <a:endParaRPr lang="ru-RU"/>
        </a:p>
      </dgm:t>
    </dgm:pt>
    <dgm:pt modelId="{D96B610F-1F5C-47E1-AF46-056FC2184190}" type="sibTrans" cxnId="{0E965C60-8CC7-444C-A981-B57DB8EDA77A}">
      <dgm:prSet/>
      <dgm:spPr/>
      <dgm:t>
        <a:bodyPr/>
        <a:lstStyle/>
        <a:p>
          <a:endParaRPr lang="ru-RU"/>
        </a:p>
      </dgm:t>
    </dgm:pt>
    <dgm:pt modelId="{1F6BA3A6-86A4-4A06-9D62-6BB1D96C014F}">
      <dgm:prSet phldrT="[Текст]"/>
      <dgm:spPr/>
      <dgm:t>
        <a:bodyPr/>
        <a:lstStyle/>
        <a:p>
          <a:r>
            <a:rPr lang="ru-RU" dirty="0" smtClean="0"/>
            <a:t>2 этап</a:t>
          </a:r>
          <a:endParaRPr lang="ru-RU" dirty="0"/>
        </a:p>
      </dgm:t>
    </dgm:pt>
    <dgm:pt modelId="{88E5FC0C-7E94-4767-9417-E0C881E6CE09}" type="parTrans" cxnId="{3338F7D9-5465-4794-90D1-D5AFEBB9BE9D}">
      <dgm:prSet/>
      <dgm:spPr/>
      <dgm:t>
        <a:bodyPr/>
        <a:lstStyle/>
        <a:p>
          <a:endParaRPr lang="ru-RU"/>
        </a:p>
      </dgm:t>
    </dgm:pt>
    <dgm:pt modelId="{31E91BF6-EFD4-419C-8FCE-29C7C5CF3807}" type="sibTrans" cxnId="{3338F7D9-5465-4794-90D1-D5AFEBB9BE9D}">
      <dgm:prSet/>
      <dgm:spPr/>
      <dgm:t>
        <a:bodyPr/>
        <a:lstStyle/>
        <a:p>
          <a:endParaRPr lang="ru-RU"/>
        </a:p>
      </dgm:t>
    </dgm:pt>
    <dgm:pt modelId="{522C5B90-34AA-4F04-BEB4-82CD9AC76909}">
      <dgm:prSet phldrT="[Текст]"/>
      <dgm:spPr/>
      <dgm:t>
        <a:bodyPr/>
        <a:lstStyle/>
        <a:p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Преддошкольный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(от1 года до 3  лет)  с появлением первых слов  начинается этап становления речи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6D2C3E-22F2-4D3E-9276-BD2766EDE5D2}" type="parTrans" cxnId="{FE81C227-19EF-48FC-A5E0-B59921B6DD93}">
      <dgm:prSet/>
      <dgm:spPr/>
      <dgm:t>
        <a:bodyPr/>
        <a:lstStyle/>
        <a:p>
          <a:endParaRPr lang="ru-RU"/>
        </a:p>
      </dgm:t>
    </dgm:pt>
    <dgm:pt modelId="{8DE5D176-2E54-447A-880F-7F2E797EA20A}" type="sibTrans" cxnId="{FE81C227-19EF-48FC-A5E0-B59921B6DD93}">
      <dgm:prSet/>
      <dgm:spPr/>
      <dgm:t>
        <a:bodyPr/>
        <a:lstStyle/>
        <a:p>
          <a:endParaRPr lang="ru-RU"/>
        </a:p>
      </dgm:t>
    </dgm:pt>
    <dgm:pt modelId="{B77A40B7-3E9E-406E-B8D7-8FD215E39EC3}">
      <dgm:prSet phldrT="[Текст]"/>
      <dgm:spPr/>
      <dgm:t>
        <a:bodyPr/>
        <a:lstStyle/>
        <a:p>
          <a:r>
            <a:rPr lang="ru-RU" dirty="0" smtClean="0"/>
            <a:t>3 этап</a:t>
          </a:r>
          <a:endParaRPr lang="ru-RU" dirty="0"/>
        </a:p>
      </dgm:t>
    </dgm:pt>
    <dgm:pt modelId="{CCDB9581-6617-470B-A2C9-EC9D4F0992C2}" type="parTrans" cxnId="{59822BEA-9901-4364-AC7E-B7B8AEE10F6F}">
      <dgm:prSet/>
      <dgm:spPr/>
      <dgm:t>
        <a:bodyPr/>
        <a:lstStyle/>
        <a:p>
          <a:endParaRPr lang="ru-RU"/>
        </a:p>
      </dgm:t>
    </dgm:pt>
    <dgm:pt modelId="{9E7D0AEE-6364-46EF-933B-6CFA09B30003}" type="sibTrans" cxnId="{59822BEA-9901-4364-AC7E-B7B8AEE10F6F}">
      <dgm:prSet/>
      <dgm:spPr/>
      <dgm:t>
        <a:bodyPr/>
        <a:lstStyle/>
        <a:p>
          <a:endParaRPr lang="ru-RU"/>
        </a:p>
      </dgm:t>
    </dgm:pt>
    <dgm:pt modelId="{56473C55-1996-4EDF-9FCA-4B2EFA8C7BB3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Дошкольный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(с 3 до 7 лет) Формирование фонематического восприятия, увеличение словарного запаса, развитие грамматического строя речи, монологической речи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954E75-7D1C-4BD7-916C-435A64B2B455}" type="parTrans" cxnId="{2283EEEC-DBE3-4005-AA2D-2B39757D3E84}">
      <dgm:prSet/>
      <dgm:spPr/>
      <dgm:t>
        <a:bodyPr/>
        <a:lstStyle/>
        <a:p>
          <a:endParaRPr lang="ru-RU"/>
        </a:p>
      </dgm:t>
    </dgm:pt>
    <dgm:pt modelId="{CBAAB35D-942D-418C-841D-459F3DC97949}" type="sibTrans" cxnId="{2283EEEC-DBE3-4005-AA2D-2B39757D3E84}">
      <dgm:prSet/>
      <dgm:spPr/>
      <dgm:t>
        <a:bodyPr/>
        <a:lstStyle/>
        <a:p>
          <a:endParaRPr lang="ru-RU"/>
        </a:p>
      </dgm:t>
    </dgm:pt>
    <dgm:pt modelId="{48B713D9-2B34-4A90-8C3D-0A0EF2697A30}">
      <dgm:prSet phldrT="[Текст]"/>
      <dgm:spPr/>
      <dgm:t>
        <a:bodyPr/>
        <a:lstStyle/>
        <a:p>
          <a:endParaRPr lang="ru-RU" dirty="0"/>
        </a:p>
      </dgm:t>
    </dgm:pt>
    <dgm:pt modelId="{176087ED-66BB-4039-9B1C-56D61D001D2E}" type="parTrans" cxnId="{B95B525B-2E14-43EF-9F9E-3FC845F0C4EB}">
      <dgm:prSet/>
      <dgm:spPr/>
      <dgm:t>
        <a:bodyPr/>
        <a:lstStyle/>
        <a:p>
          <a:endParaRPr lang="ru-RU"/>
        </a:p>
      </dgm:t>
    </dgm:pt>
    <dgm:pt modelId="{2D89056D-70BA-4BAC-B183-2CD3C7DE0C0C}" type="sibTrans" cxnId="{B95B525B-2E14-43EF-9F9E-3FC845F0C4EB}">
      <dgm:prSet/>
      <dgm:spPr/>
      <dgm:t>
        <a:bodyPr/>
        <a:lstStyle/>
        <a:p>
          <a:endParaRPr lang="ru-RU"/>
        </a:p>
      </dgm:t>
    </dgm:pt>
    <dgm:pt modelId="{1F1957C7-C821-4CA0-A985-267F18C26A49}">
      <dgm:prSet/>
      <dgm:spPr/>
      <dgm:t>
        <a:bodyPr/>
        <a:lstStyle/>
        <a:p>
          <a:r>
            <a:rPr lang="ru-RU" dirty="0" smtClean="0"/>
            <a:t>4 этап</a:t>
          </a:r>
          <a:endParaRPr lang="ru-RU" dirty="0"/>
        </a:p>
      </dgm:t>
    </dgm:pt>
    <dgm:pt modelId="{4E4463D8-EC56-46EB-814C-CBA88F74956F}" type="parTrans" cxnId="{0B38BC0D-96A1-419C-AFC1-3EB1679FC6DA}">
      <dgm:prSet/>
      <dgm:spPr/>
      <dgm:t>
        <a:bodyPr/>
        <a:lstStyle/>
        <a:p>
          <a:endParaRPr lang="ru-RU"/>
        </a:p>
      </dgm:t>
    </dgm:pt>
    <dgm:pt modelId="{74F4A892-CFA6-4636-834F-98F8DD2BFC8C}" type="sibTrans" cxnId="{0B38BC0D-96A1-419C-AFC1-3EB1679FC6DA}">
      <dgm:prSet/>
      <dgm:spPr/>
      <dgm:t>
        <a:bodyPr/>
        <a:lstStyle/>
        <a:p>
          <a:endParaRPr lang="ru-RU"/>
        </a:p>
      </dgm:t>
    </dgm:pt>
    <dgm:pt modelId="{DD699EEF-2E73-493A-BAE0-5D0180519708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(от 7 до 17 лет) Дети овладевают звуковым анализом, усваивают грамматические правила построения высказываний, формируется письменная речь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3481FF-5A9C-402E-95C8-F8986D945CE3}" type="parTrans" cxnId="{0AAB4362-ADF4-489A-8D5C-EA6BD119F18B}">
      <dgm:prSet/>
      <dgm:spPr/>
      <dgm:t>
        <a:bodyPr/>
        <a:lstStyle/>
        <a:p>
          <a:endParaRPr lang="ru-RU"/>
        </a:p>
      </dgm:t>
    </dgm:pt>
    <dgm:pt modelId="{87AAA23C-8BDD-4B9E-95A2-CCA44C8ADDAB}" type="sibTrans" cxnId="{0AAB4362-ADF4-489A-8D5C-EA6BD119F18B}">
      <dgm:prSet/>
      <dgm:spPr/>
      <dgm:t>
        <a:bodyPr/>
        <a:lstStyle/>
        <a:p>
          <a:endParaRPr lang="ru-RU"/>
        </a:p>
      </dgm:t>
    </dgm:pt>
    <dgm:pt modelId="{F3679F58-C2F4-4E15-B2B7-53766BDC8E43}" type="pres">
      <dgm:prSet presAssocID="{9C25DF94-3CE1-418A-BCDE-9E84F4FE285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869D1C-1B66-4142-AC3A-5DB76C5FBBE3}" type="pres">
      <dgm:prSet presAssocID="{92EF034F-2F23-4027-9BA6-4C40BBF8C3B9}" presName="composite" presStyleCnt="0"/>
      <dgm:spPr/>
    </dgm:pt>
    <dgm:pt modelId="{FA428998-4C9C-4400-BA7D-19F8804E340E}" type="pres">
      <dgm:prSet presAssocID="{92EF034F-2F23-4027-9BA6-4C40BBF8C3B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21F66-F4DE-4E52-B4E0-D7AC296B3B69}" type="pres">
      <dgm:prSet presAssocID="{92EF034F-2F23-4027-9BA6-4C40BBF8C3B9}" presName="descendantText" presStyleLbl="alignAcc1" presStyleIdx="0" presStyleCnt="4" custLinFactNeighborX="-234" custLinFactNeighborY="4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498B7-4BE2-4BF7-A8EB-DBE59D8B11C3}" type="pres">
      <dgm:prSet presAssocID="{7069F33B-25C5-410E-A5D3-C3944301FDD2}" presName="sp" presStyleCnt="0"/>
      <dgm:spPr/>
    </dgm:pt>
    <dgm:pt modelId="{BA26EE63-ED09-4F90-B23D-00D9FEC6B83A}" type="pres">
      <dgm:prSet presAssocID="{1F6BA3A6-86A4-4A06-9D62-6BB1D96C014F}" presName="composite" presStyleCnt="0"/>
      <dgm:spPr/>
    </dgm:pt>
    <dgm:pt modelId="{78C0ED2E-C314-4987-8EFA-13ED94ECB5BE}" type="pres">
      <dgm:prSet presAssocID="{1F6BA3A6-86A4-4A06-9D62-6BB1D96C014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35124-AE1B-4206-9C8A-7E4D711E80D7}" type="pres">
      <dgm:prSet presAssocID="{1F6BA3A6-86A4-4A06-9D62-6BB1D96C014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2C99B-EA68-4ECB-A7D2-17F5A81A1BCD}" type="pres">
      <dgm:prSet presAssocID="{31E91BF6-EFD4-419C-8FCE-29C7C5CF3807}" presName="sp" presStyleCnt="0"/>
      <dgm:spPr/>
    </dgm:pt>
    <dgm:pt modelId="{6251E719-7799-4D9F-81D4-9D1311027FDB}" type="pres">
      <dgm:prSet presAssocID="{B77A40B7-3E9E-406E-B8D7-8FD215E39EC3}" presName="composite" presStyleCnt="0"/>
      <dgm:spPr/>
    </dgm:pt>
    <dgm:pt modelId="{21828E22-205E-4FBC-90F0-79B3350B4D00}" type="pres">
      <dgm:prSet presAssocID="{B77A40B7-3E9E-406E-B8D7-8FD215E39EC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1B54C-EF92-4279-BE08-25018E0671AA}" type="pres">
      <dgm:prSet presAssocID="{B77A40B7-3E9E-406E-B8D7-8FD215E39EC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DD142-FD41-408D-8998-432579B91AC3}" type="pres">
      <dgm:prSet presAssocID="{9E7D0AEE-6364-46EF-933B-6CFA09B30003}" presName="sp" presStyleCnt="0"/>
      <dgm:spPr/>
    </dgm:pt>
    <dgm:pt modelId="{F66E6141-6CBD-4669-B364-CDAB8AF8EC48}" type="pres">
      <dgm:prSet presAssocID="{1F1957C7-C821-4CA0-A985-267F18C26A49}" presName="composite" presStyleCnt="0"/>
      <dgm:spPr/>
    </dgm:pt>
    <dgm:pt modelId="{B9A016B5-57E8-40A9-86A4-0D6CFAEB5E10}" type="pres">
      <dgm:prSet presAssocID="{1F1957C7-C821-4CA0-A985-267F18C26A4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88120-F3AF-453F-A6D3-0C19543F65BE}" type="pres">
      <dgm:prSet presAssocID="{1F1957C7-C821-4CA0-A985-267F18C26A4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AB4362-ADF4-489A-8D5C-EA6BD119F18B}" srcId="{1F1957C7-C821-4CA0-A985-267F18C26A49}" destId="{DD699EEF-2E73-493A-BAE0-5D0180519708}" srcOrd="0" destOrd="0" parTransId="{D83481FF-5A9C-402E-95C8-F8986D945CE3}" sibTransId="{87AAA23C-8BDD-4B9E-95A2-CCA44C8ADDAB}"/>
    <dgm:cxn modelId="{BD95EE44-3B54-4202-B15A-4B984217699C}" type="presOf" srcId="{56473C55-1996-4EDF-9FCA-4B2EFA8C7BB3}" destId="{5A91B54C-EF92-4279-BE08-25018E0671AA}" srcOrd="0" destOrd="0" presId="urn:microsoft.com/office/officeart/2005/8/layout/chevron2"/>
    <dgm:cxn modelId="{781FDF84-FAF9-4AC6-A4C4-64DD198672BD}" type="presOf" srcId="{9C25DF94-3CE1-418A-BCDE-9E84F4FE2858}" destId="{F3679F58-C2F4-4E15-B2B7-53766BDC8E43}" srcOrd="0" destOrd="0" presId="urn:microsoft.com/office/officeart/2005/8/layout/chevron2"/>
    <dgm:cxn modelId="{AC9CF78C-1667-4201-982E-7C903BBFBB7C}" type="presOf" srcId="{522C5B90-34AA-4F04-BEB4-82CD9AC76909}" destId="{8AE35124-AE1B-4206-9C8A-7E4D711E80D7}" srcOrd="0" destOrd="0" presId="urn:microsoft.com/office/officeart/2005/8/layout/chevron2"/>
    <dgm:cxn modelId="{2283EEEC-DBE3-4005-AA2D-2B39757D3E84}" srcId="{B77A40B7-3E9E-406E-B8D7-8FD215E39EC3}" destId="{56473C55-1996-4EDF-9FCA-4B2EFA8C7BB3}" srcOrd="0" destOrd="0" parTransId="{80954E75-7D1C-4BD7-916C-435A64B2B455}" sibTransId="{CBAAB35D-942D-418C-841D-459F3DC97949}"/>
    <dgm:cxn modelId="{3338F7D9-5465-4794-90D1-D5AFEBB9BE9D}" srcId="{9C25DF94-3CE1-418A-BCDE-9E84F4FE2858}" destId="{1F6BA3A6-86A4-4A06-9D62-6BB1D96C014F}" srcOrd="1" destOrd="0" parTransId="{88E5FC0C-7E94-4767-9417-E0C881E6CE09}" sibTransId="{31E91BF6-EFD4-419C-8FCE-29C7C5CF3807}"/>
    <dgm:cxn modelId="{669520FE-0991-4332-8213-7E6CE555AA1E}" type="presOf" srcId="{92EF034F-2F23-4027-9BA6-4C40BBF8C3B9}" destId="{FA428998-4C9C-4400-BA7D-19F8804E340E}" srcOrd="0" destOrd="0" presId="urn:microsoft.com/office/officeart/2005/8/layout/chevron2"/>
    <dgm:cxn modelId="{0E965C60-8CC7-444C-A981-B57DB8EDA77A}" srcId="{92EF034F-2F23-4027-9BA6-4C40BBF8C3B9}" destId="{C7138D47-0D18-4651-B314-AB5CBD77D64C}" srcOrd="0" destOrd="0" parTransId="{51CA6170-6325-4EE8-A78B-ACD992DF8E63}" sibTransId="{D96B610F-1F5C-47E1-AF46-056FC2184190}"/>
    <dgm:cxn modelId="{B95B525B-2E14-43EF-9F9E-3FC845F0C4EB}" srcId="{B77A40B7-3E9E-406E-B8D7-8FD215E39EC3}" destId="{48B713D9-2B34-4A90-8C3D-0A0EF2697A30}" srcOrd="1" destOrd="0" parTransId="{176087ED-66BB-4039-9B1C-56D61D001D2E}" sibTransId="{2D89056D-70BA-4BAC-B183-2CD3C7DE0C0C}"/>
    <dgm:cxn modelId="{127BAF95-C7DF-48BA-82DB-C46CBB88AAF2}" type="presOf" srcId="{48B713D9-2B34-4A90-8C3D-0A0EF2697A30}" destId="{5A91B54C-EF92-4279-BE08-25018E0671AA}" srcOrd="0" destOrd="1" presId="urn:microsoft.com/office/officeart/2005/8/layout/chevron2"/>
    <dgm:cxn modelId="{FE81C227-19EF-48FC-A5E0-B59921B6DD93}" srcId="{1F6BA3A6-86A4-4A06-9D62-6BB1D96C014F}" destId="{522C5B90-34AA-4F04-BEB4-82CD9AC76909}" srcOrd="0" destOrd="0" parTransId="{396D2C3E-22F2-4D3E-9276-BD2766EDE5D2}" sibTransId="{8DE5D176-2E54-447A-880F-7F2E797EA20A}"/>
    <dgm:cxn modelId="{25AE3B5C-ECE0-4CBF-9B24-65812814C6BB}" type="presOf" srcId="{1F6BA3A6-86A4-4A06-9D62-6BB1D96C014F}" destId="{78C0ED2E-C314-4987-8EFA-13ED94ECB5BE}" srcOrd="0" destOrd="0" presId="urn:microsoft.com/office/officeart/2005/8/layout/chevron2"/>
    <dgm:cxn modelId="{0B38BC0D-96A1-419C-AFC1-3EB1679FC6DA}" srcId="{9C25DF94-3CE1-418A-BCDE-9E84F4FE2858}" destId="{1F1957C7-C821-4CA0-A985-267F18C26A49}" srcOrd="3" destOrd="0" parTransId="{4E4463D8-EC56-46EB-814C-CBA88F74956F}" sibTransId="{74F4A892-CFA6-4636-834F-98F8DD2BFC8C}"/>
    <dgm:cxn modelId="{F30DA716-5AB6-45B3-9909-A72FD994E42C}" type="presOf" srcId="{B77A40B7-3E9E-406E-B8D7-8FD215E39EC3}" destId="{21828E22-205E-4FBC-90F0-79B3350B4D00}" srcOrd="0" destOrd="0" presId="urn:microsoft.com/office/officeart/2005/8/layout/chevron2"/>
    <dgm:cxn modelId="{616A4486-1A0C-4809-BC5C-FB20BFC634BE}" type="presOf" srcId="{DD699EEF-2E73-493A-BAE0-5D0180519708}" destId="{75188120-F3AF-453F-A6D3-0C19543F65BE}" srcOrd="0" destOrd="0" presId="urn:microsoft.com/office/officeart/2005/8/layout/chevron2"/>
    <dgm:cxn modelId="{1803A9A5-8D04-41D6-90D9-7D004AED5C9F}" srcId="{9C25DF94-3CE1-418A-BCDE-9E84F4FE2858}" destId="{92EF034F-2F23-4027-9BA6-4C40BBF8C3B9}" srcOrd="0" destOrd="0" parTransId="{C7A54457-1BD1-4B3F-B602-3B2113EC91EC}" sibTransId="{7069F33B-25C5-410E-A5D3-C3944301FDD2}"/>
    <dgm:cxn modelId="{D6C4EF45-9E53-407A-98F5-220076B70817}" type="presOf" srcId="{C7138D47-0D18-4651-B314-AB5CBD77D64C}" destId="{A5D21F66-F4DE-4E52-B4E0-D7AC296B3B69}" srcOrd="0" destOrd="0" presId="urn:microsoft.com/office/officeart/2005/8/layout/chevron2"/>
    <dgm:cxn modelId="{DA070833-32A9-455E-9F73-1279DD521F59}" type="presOf" srcId="{1F1957C7-C821-4CA0-A985-267F18C26A49}" destId="{B9A016B5-57E8-40A9-86A4-0D6CFAEB5E10}" srcOrd="0" destOrd="0" presId="urn:microsoft.com/office/officeart/2005/8/layout/chevron2"/>
    <dgm:cxn modelId="{59822BEA-9901-4364-AC7E-B7B8AEE10F6F}" srcId="{9C25DF94-3CE1-418A-BCDE-9E84F4FE2858}" destId="{B77A40B7-3E9E-406E-B8D7-8FD215E39EC3}" srcOrd="2" destOrd="0" parTransId="{CCDB9581-6617-470B-A2C9-EC9D4F0992C2}" sibTransId="{9E7D0AEE-6364-46EF-933B-6CFA09B30003}"/>
    <dgm:cxn modelId="{842F395A-DB94-4D34-A5F8-1BBD659F8AE4}" type="presParOf" srcId="{F3679F58-C2F4-4E15-B2B7-53766BDC8E43}" destId="{D8869D1C-1B66-4142-AC3A-5DB76C5FBBE3}" srcOrd="0" destOrd="0" presId="urn:microsoft.com/office/officeart/2005/8/layout/chevron2"/>
    <dgm:cxn modelId="{1F5AE184-C9CA-4BB2-9B5B-A9C66453D4DD}" type="presParOf" srcId="{D8869D1C-1B66-4142-AC3A-5DB76C5FBBE3}" destId="{FA428998-4C9C-4400-BA7D-19F8804E340E}" srcOrd="0" destOrd="0" presId="urn:microsoft.com/office/officeart/2005/8/layout/chevron2"/>
    <dgm:cxn modelId="{C38AD126-8686-4392-B329-187B49064783}" type="presParOf" srcId="{D8869D1C-1B66-4142-AC3A-5DB76C5FBBE3}" destId="{A5D21F66-F4DE-4E52-B4E0-D7AC296B3B69}" srcOrd="1" destOrd="0" presId="urn:microsoft.com/office/officeart/2005/8/layout/chevron2"/>
    <dgm:cxn modelId="{17D686BA-D49B-42F4-80A7-B49E9E7D35A9}" type="presParOf" srcId="{F3679F58-C2F4-4E15-B2B7-53766BDC8E43}" destId="{DAA498B7-4BE2-4BF7-A8EB-DBE59D8B11C3}" srcOrd="1" destOrd="0" presId="urn:microsoft.com/office/officeart/2005/8/layout/chevron2"/>
    <dgm:cxn modelId="{2E9D1065-0AE5-48EC-B40A-2033B32D21E8}" type="presParOf" srcId="{F3679F58-C2F4-4E15-B2B7-53766BDC8E43}" destId="{BA26EE63-ED09-4F90-B23D-00D9FEC6B83A}" srcOrd="2" destOrd="0" presId="urn:microsoft.com/office/officeart/2005/8/layout/chevron2"/>
    <dgm:cxn modelId="{4D2D080E-9CFD-414E-B87A-8A42F2B09B92}" type="presParOf" srcId="{BA26EE63-ED09-4F90-B23D-00D9FEC6B83A}" destId="{78C0ED2E-C314-4987-8EFA-13ED94ECB5BE}" srcOrd="0" destOrd="0" presId="urn:microsoft.com/office/officeart/2005/8/layout/chevron2"/>
    <dgm:cxn modelId="{39B5F972-B8A2-49B6-90CE-47F7D3FD3DC1}" type="presParOf" srcId="{BA26EE63-ED09-4F90-B23D-00D9FEC6B83A}" destId="{8AE35124-AE1B-4206-9C8A-7E4D711E80D7}" srcOrd="1" destOrd="0" presId="urn:microsoft.com/office/officeart/2005/8/layout/chevron2"/>
    <dgm:cxn modelId="{0B7603DB-D272-444C-8BF4-107188B0BFA6}" type="presParOf" srcId="{F3679F58-C2F4-4E15-B2B7-53766BDC8E43}" destId="{F8D2C99B-EA68-4ECB-A7D2-17F5A81A1BCD}" srcOrd="3" destOrd="0" presId="urn:microsoft.com/office/officeart/2005/8/layout/chevron2"/>
    <dgm:cxn modelId="{3F4F2AC8-C12D-4827-B4C4-E8716131E8CB}" type="presParOf" srcId="{F3679F58-C2F4-4E15-B2B7-53766BDC8E43}" destId="{6251E719-7799-4D9F-81D4-9D1311027FDB}" srcOrd="4" destOrd="0" presId="urn:microsoft.com/office/officeart/2005/8/layout/chevron2"/>
    <dgm:cxn modelId="{93BF1FC3-20D6-4B3A-AA22-BEDE687BE6AC}" type="presParOf" srcId="{6251E719-7799-4D9F-81D4-9D1311027FDB}" destId="{21828E22-205E-4FBC-90F0-79B3350B4D00}" srcOrd="0" destOrd="0" presId="urn:microsoft.com/office/officeart/2005/8/layout/chevron2"/>
    <dgm:cxn modelId="{F7A399A9-5C2C-4853-881F-33D96090B5DC}" type="presParOf" srcId="{6251E719-7799-4D9F-81D4-9D1311027FDB}" destId="{5A91B54C-EF92-4279-BE08-25018E0671AA}" srcOrd="1" destOrd="0" presId="urn:microsoft.com/office/officeart/2005/8/layout/chevron2"/>
    <dgm:cxn modelId="{3C0C7444-F993-4CF2-BE44-103A3ECAA9ED}" type="presParOf" srcId="{F3679F58-C2F4-4E15-B2B7-53766BDC8E43}" destId="{C0BDD142-FD41-408D-8998-432579B91AC3}" srcOrd="5" destOrd="0" presId="urn:microsoft.com/office/officeart/2005/8/layout/chevron2"/>
    <dgm:cxn modelId="{D34EC3F1-39E1-404B-BCA0-463277F2A471}" type="presParOf" srcId="{F3679F58-C2F4-4E15-B2B7-53766BDC8E43}" destId="{F66E6141-6CBD-4669-B364-CDAB8AF8EC48}" srcOrd="6" destOrd="0" presId="urn:microsoft.com/office/officeart/2005/8/layout/chevron2"/>
    <dgm:cxn modelId="{454D9F16-7BBB-4CDD-A300-7E8BF91F2B5E}" type="presParOf" srcId="{F66E6141-6CBD-4669-B364-CDAB8AF8EC48}" destId="{B9A016B5-57E8-40A9-86A4-0D6CFAEB5E10}" srcOrd="0" destOrd="0" presId="urn:microsoft.com/office/officeart/2005/8/layout/chevron2"/>
    <dgm:cxn modelId="{486CE0EE-6B48-4842-A6B6-0C8A7DBD47F8}" type="presParOf" srcId="{F66E6141-6CBD-4669-B364-CDAB8AF8EC48}" destId="{75188120-F3AF-453F-A6D3-0C19543F65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27F9C6-CC77-4595-983D-6638E8F6B19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16ED902-98D1-4D0E-A0D9-C4F6F026DA4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Хорошо владеет устной речью</a:t>
          </a:r>
          <a:endParaRPr lang="ru-RU" sz="1800" b="1" dirty="0">
            <a:solidFill>
              <a:schemeClr val="tx1"/>
            </a:solidFill>
          </a:endParaRPr>
        </a:p>
      </dgm:t>
    </dgm:pt>
    <dgm:pt modelId="{B68AD440-A009-447D-8243-EF586BC2DD3C}" type="parTrans" cxnId="{95AEA455-5646-4419-992B-30EBA84E7741}">
      <dgm:prSet/>
      <dgm:spPr/>
      <dgm:t>
        <a:bodyPr/>
        <a:lstStyle/>
        <a:p>
          <a:endParaRPr lang="ru-RU"/>
        </a:p>
      </dgm:t>
    </dgm:pt>
    <dgm:pt modelId="{B32A3564-CBE0-4E9E-8A06-5C2B73B148C5}" type="sibTrans" cxnId="{95AEA455-5646-4419-992B-30EBA84E7741}">
      <dgm:prSet/>
      <dgm:spPr/>
      <dgm:t>
        <a:bodyPr/>
        <a:lstStyle/>
        <a:p>
          <a:endParaRPr lang="ru-RU"/>
        </a:p>
      </dgm:t>
    </dgm:pt>
    <dgm:pt modelId="{5D63D49C-B1CD-4A45-93F0-0911891083E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Может  выделять звуки в словах</a:t>
          </a:r>
          <a:endParaRPr lang="ru-RU" sz="2000" b="1" dirty="0">
            <a:solidFill>
              <a:schemeClr val="tx1"/>
            </a:solidFill>
          </a:endParaRPr>
        </a:p>
      </dgm:t>
    </dgm:pt>
    <dgm:pt modelId="{B5D0EAF3-47F1-4625-8922-1055EF631434}" type="parTrans" cxnId="{E6E63BC2-E555-41AB-BBFC-FB53F5DD851A}">
      <dgm:prSet/>
      <dgm:spPr/>
      <dgm:t>
        <a:bodyPr/>
        <a:lstStyle/>
        <a:p>
          <a:endParaRPr lang="ru-RU"/>
        </a:p>
      </dgm:t>
    </dgm:pt>
    <dgm:pt modelId="{9929EA30-A9AC-4EBD-80D2-75F95E880890}" type="sibTrans" cxnId="{E6E63BC2-E555-41AB-BBFC-FB53F5DD851A}">
      <dgm:prSet/>
      <dgm:spPr/>
      <dgm:t>
        <a:bodyPr/>
        <a:lstStyle/>
        <a:p>
          <a:endParaRPr lang="ru-RU"/>
        </a:p>
      </dgm:t>
    </dgm:pt>
    <dgm:pt modelId="{BCA7F687-4417-437B-A4FB-C5182D056A8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 ребенка складываются предпосылки грамотности</a:t>
          </a:r>
          <a:endParaRPr lang="ru-RU" sz="2000" b="1" dirty="0">
            <a:solidFill>
              <a:schemeClr val="tx1"/>
            </a:solidFill>
          </a:endParaRPr>
        </a:p>
      </dgm:t>
    </dgm:pt>
    <dgm:pt modelId="{505F1C1D-165E-437B-8EB2-CC10D0E7C5E6}" type="parTrans" cxnId="{21859800-5AB7-4F8A-972B-120E96C7DCF3}">
      <dgm:prSet/>
      <dgm:spPr/>
      <dgm:t>
        <a:bodyPr/>
        <a:lstStyle/>
        <a:p>
          <a:endParaRPr lang="ru-RU"/>
        </a:p>
      </dgm:t>
    </dgm:pt>
    <dgm:pt modelId="{066B09A0-2DD9-413B-B8CB-C34D48598420}" type="sibTrans" cxnId="{21859800-5AB7-4F8A-972B-120E96C7DCF3}">
      <dgm:prSet/>
      <dgm:spPr/>
      <dgm:t>
        <a:bodyPr/>
        <a:lstStyle/>
        <a:p>
          <a:endParaRPr lang="ru-RU"/>
        </a:p>
      </dgm:t>
    </dgm:pt>
    <dgm:pt modelId="{24CA8490-2C1D-4A5C-95F4-ECFD25E76386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Может использовать речь для выражения своих мыслей, чувств и желаний; построение речевого высказывания в ситуации общения</a:t>
          </a:r>
          <a:endParaRPr lang="ru-RU" sz="1800" b="1" dirty="0">
            <a:solidFill>
              <a:schemeClr val="tx1"/>
            </a:solidFill>
          </a:endParaRPr>
        </a:p>
      </dgm:t>
    </dgm:pt>
    <dgm:pt modelId="{E9E9050E-F33C-46E6-8C2B-8C57F7324A9B}" type="parTrans" cxnId="{2671F09D-6014-40F4-AB3D-F22B100C0CDC}">
      <dgm:prSet/>
      <dgm:spPr/>
      <dgm:t>
        <a:bodyPr/>
        <a:lstStyle/>
        <a:p>
          <a:endParaRPr lang="ru-RU"/>
        </a:p>
      </dgm:t>
    </dgm:pt>
    <dgm:pt modelId="{69D33CAD-770F-403F-BFE4-96B3C5F9CA19}" type="sibTrans" cxnId="{2671F09D-6014-40F4-AB3D-F22B100C0CDC}">
      <dgm:prSet/>
      <dgm:spPr/>
      <dgm:t>
        <a:bodyPr/>
        <a:lstStyle/>
        <a:p>
          <a:endParaRPr lang="ru-RU"/>
        </a:p>
      </dgm:t>
    </dgm:pt>
    <dgm:pt modelId="{F2ACE9CC-747F-41CD-AFAB-9ED45D7F909F}" type="pres">
      <dgm:prSet presAssocID="{0A27F9C6-CC77-4595-983D-6638E8F6B19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AA83C9B-7F7B-46E3-9516-BE198F615427}" type="pres">
      <dgm:prSet presAssocID="{0A27F9C6-CC77-4595-983D-6638E8F6B194}" presName="Name1" presStyleCnt="0"/>
      <dgm:spPr/>
    </dgm:pt>
    <dgm:pt modelId="{751A8AFB-9486-43E4-9ECA-04003C7D139D}" type="pres">
      <dgm:prSet presAssocID="{0A27F9C6-CC77-4595-983D-6638E8F6B194}" presName="cycle" presStyleCnt="0"/>
      <dgm:spPr/>
    </dgm:pt>
    <dgm:pt modelId="{90B928F6-B082-4583-850B-101EFD17C27C}" type="pres">
      <dgm:prSet presAssocID="{0A27F9C6-CC77-4595-983D-6638E8F6B194}" presName="srcNode" presStyleLbl="node1" presStyleIdx="0" presStyleCnt="4"/>
      <dgm:spPr/>
    </dgm:pt>
    <dgm:pt modelId="{1F3ACFB3-9F95-4092-8FE8-B062CF32B677}" type="pres">
      <dgm:prSet presAssocID="{0A27F9C6-CC77-4595-983D-6638E8F6B194}" presName="conn" presStyleLbl="parChTrans1D2" presStyleIdx="0" presStyleCnt="1"/>
      <dgm:spPr/>
      <dgm:t>
        <a:bodyPr/>
        <a:lstStyle/>
        <a:p>
          <a:endParaRPr lang="ru-RU"/>
        </a:p>
      </dgm:t>
    </dgm:pt>
    <dgm:pt modelId="{60D1E414-0C08-44F3-9FA6-A09DF8A4953B}" type="pres">
      <dgm:prSet presAssocID="{0A27F9C6-CC77-4595-983D-6638E8F6B194}" presName="extraNode" presStyleLbl="node1" presStyleIdx="0" presStyleCnt="4"/>
      <dgm:spPr/>
    </dgm:pt>
    <dgm:pt modelId="{0742FFBA-D9F1-4E30-813B-80C48095C7BE}" type="pres">
      <dgm:prSet presAssocID="{0A27F9C6-CC77-4595-983D-6638E8F6B194}" presName="dstNode" presStyleLbl="node1" presStyleIdx="0" presStyleCnt="4"/>
      <dgm:spPr/>
    </dgm:pt>
    <dgm:pt modelId="{0B30ADC8-98CD-4811-B1DE-90A13D76DB72}" type="pres">
      <dgm:prSet presAssocID="{F16ED902-98D1-4D0E-A0D9-C4F6F026DA4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97975C-2DC5-419F-80E9-8BECE3582F79}" type="pres">
      <dgm:prSet presAssocID="{F16ED902-98D1-4D0E-A0D9-C4F6F026DA44}" presName="accent_1" presStyleCnt="0"/>
      <dgm:spPr/>
    </dgm:pt>
    <dgm:pt modelId="{6C9356FD-0385-4A28-94DB-0CD2BC2CDD4F}" type="pres">
      <dgm:prSet presAssocID="{F16ED902-98D1-4D0E-A0D9-C4F6F026DA44}" presName="accentRepeatNode" presStyleLbl="solidFgAcc1" presStyleIdx="0" presStyleCnt="4"/>
      <dgm:spPr/>
    </dgm:pt>
    <dgm:pt modelId="{C6F1365B-C047-47A4-8D96-CB12C2DACDF8}" type="pres">
      <dgm:prSet presAssocID="{5D63D49C-B1CD-4A45-93F0-0911891083E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52D68-C56E-40A6-BE8F-5B5AEB197C9F}" type="pres">
      <dgm:prSet presAssocID="{5D63D49C-B1CD-4A45-93F0-0911891083E3}" presName="accent_2" presStyleCnt="0"/>
      <dgm:spPr/>
    </dgm:pt>
    <dgm:pt modelId="{326F6DC7-7000-45FB-863F-579DBF4F1047}" type="pres">
      <dgm:prSet presAssocID="{5D63D49C-B1CD-4A45-93F0-0911891083E3}" presName="accentRepeatNode" presStyleLbl="solidFgAcc1" presStyleIdx="1" presStyleCnt="4"/>
      <dgm:spPr/>
    </dgm:pt>
    <dgm:pt modelId="{ED54D0E1-C6E1-4CDC-BAAB-B18531E50B3B}" type="pres">
      <dgm:prSet presAssocID="{BCA7F687-4417-437B-A4FB-C5182D056A8A}" presName="text_3" presStyleLbl="node1" presStyleIdx="2" presStyleCnt="4" custScaleX="103979" custScaleY="123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1FFF8-EE84-42AD-8B02-86F6A01BB491}" type="pres">
      <dgm:prSet presAssocID="{BCA7F687-4417-437B-A4FB-C5182D056A8A}" presName="accent_3" presStyleCnt="0"/>
      <dgm:spPr/>
    </dgm:pt>
    <dgm:pt modelId="{BBBAC50A-A3BC-4D9A-B9FA-D009E94D3F1A}" type="pres">
      <dgm:prSet presAssocID="{BCA7F687-4417-437B-A4FB-C5182D056A8A}" presName="accentRepeatNode" presStyleLbl="solidFgAcc1" presStyleIdx="2" presStyleCnt="4"/>
      <dgm:spPr/>
    </dgm:pt>
    <dgm:pt modelId="{FFAD161F-5B04-4FA7-990D-B3BD06C2709A}" type="pres">
      <dgm:prSet presAssocID="{24CA8490-2C1D-4A5C-95F4-ECFD25E76386}" presName="text_4" presStyleLbl="node1" presStyleIdx="3" presStyleCnt="4" custScaleY="179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45664-1C38-41A6-A540-A3B31429A076}" type="pres">
      <dgm:prSet presAssocID="{24CA8490-2C1D-4A5C-95F4-ECFD25E76386}" presName="accent_4" presStyleCnt="0"/>
      <dgm:spPr/>
    </dgm:pt>
    <dgm:pt modelId="{CDF94E3F-81D9-4885-8E80-095F4277267C}" type="pres">
      <dgm:prSet presAssocID="{24CA8490-2C1D-4A5C-95F4-ECFD25E76386}" presName="accentRepeatNode" presStyleLbl="solidFgAcc1" presStyleIdx="3" presStyleCnt="4"/>
      <dgm:spPr/>
    </dgm:pt>
  </dgm:ptLst>
  <dgm:cxnLst>
    <dgm:cxn modelId="{908BA9D9-6864-4EEF-9F76-49849DCC8CF1}" type="presOf" srcId="{5D63D49C-B1CD-4A45-93F0-0911891083E3}" destId="{C6F1365B-C047-47A4-8D96-CB12C2DACDF8}" srcOrd="0" destOrd="0" presId="urn:microsoft.com/office/officeart/2008/layout/VerticalCurvedList"/>
    <dgm:cxn modelId="{95AEA455-5646-4419-992B-30EBA84E7741}" srcId="{0A27F9C6-CC77-4595-983D-6638E8F6B194}" destId="{F16ED902-98D1-4D0E-A0D9-C4F6F026DA44}" srcOrd="0" destOrd="0" parTransId="{B68AD440-A009-447D-8243-EF586BC2DD3C}" sibTransId="{B32A3564-CBE0-4E9E-8A06-5C2B73B148C5}"/>
    <dgm:cxn modelId="{2671F09D-6014-40F4-AB3D-F22B100C0CDC}" srcId="{0A27F9C6-CC77-4595-983D-6638E8F6B194}" destId="{24CA8490-2C1D-4A5C-95F4-ECFD25E76386}" srcOrd="3" destOrd="0" parTransId="{E9E9050E-F33C-46E6-8C2B-8C57F7324A9B}" sibTransId="{69D33CAD-770F-403F-BFE4-96B3C5F9CA19}"/>
    <dgm:cxn modelId="{48B1D439-9855-4AEC-A20F-1EAD4B653989}" type="presOf" srcId="{0A27F9C6-CC77-4595-983D-6638E8F6B194}" destId="{F2ACE9CC-747F-41CD-AFAB-9ED45D7F909F}" srcOrd="0" destOrd="0" presId="urn:microsoft.com/office/officeart/2008/layout/VerticalCurvedList"/>
    <dgm:cxn modelId="{8CF66A6C-18E8-4AF6-B711-6A8801DF7756}" type="presOf" srcId="{BCA7F687-4417-437B-A4FB-C5182D056A8A}" destId="{ED54D0E1-C6E1-4CDC-BAAB-B18531E50B3B}" srcOrd="0" destOrd="0" presId="urn:microsoft.com/office/officeart/2008/layout/VerticalCurvedList"/>
    <dgm:cxn modelId="{5EADBDDC-65B8-4620-A2B4-BF20D2B0E8D8}" type="presOf" srcId="{24CA8490-2C1D-4A5C-95F4-ECFD25E76386}" destId="{FFAD161F-5B04-4FA7-990D-B3BD06C2709A}" srcOrd="0" destOrd="0" presId="urn:microsoft.com/office/officeart/2008/layout/VerticalCurvedList"/>
    <dgm:cxn modelId="{21859800-5AB7-4F8A-972B-120E96C7DCF3}" srcId="{0A27F9C6-CC77-4595-983D-6638E8F6B194}" destId="{BCA7F687-4417-437B-A4FB-C5182D056A8A}" srcOrd="2" destOrd="0" parTransId="{505F1C1D-165E-437B-8EB2-CC10D0E7C5E6}" sibTransId="{066B09A0-2DD9-413B-B8CB-C34D48598420}"/>
    <dgm:cxn modelId="{E6E63BC2-E555-41AB-BBFC-FB53F5DD851A}" srcId="{0A27F9C6-CC77-4595-983D-6638E8F6B194}" destId="{5D63D49C-B1CD-4A45-93F0-0911891083E3}" srcOrd="1" destOrd="0" parTransId="{B5D0EAF3-47F1-4625-8922-1055EF631434}" sibTransId="{9929EA30-A9AC-4EBD-80D2-75F95E880890}"/>
    <dgm:cxn modelId="{B506AF30-9378-4000-AAB7-DC63545DC2BF}" type="presOf" srcId="{B32A3564-CBE0-4E9E-8A06-5C2B73B148C5}" destId="{1F3ACFB3-9F95-4092-8FE8-B062CF32B677}" srcOrd="0" destOrd="0" presId="urn:microsoft.com/office/officeart/2008/layout/VerticalCurvedList"/>
    <dgm:cxn modelId="{4A9BB5BC-1268-4A4C-BCBE-DB7A0266BDAD}" type="presOf" srcId="{F16ED902-98D1-4D0E-A0D9-C4F6F026DA44}" destId="{0B30ADC8-98CD-4811-B1DE-90A13D76DB72}" srcOrd="0" destOrd="0" presId="urn:microsoft.com/office/officeart/2008/layout/VerticalCurvedList"/>
    <dgm:cxn modelId="{AA1F905B-D13C-47B6-AE12-0FAC0358818B}" type="presParOf" srcId="{F2ACE9CC-747F-41CD-AFAB-9ED45D7F909F}" destId="{6AA83C9B-7F7B-46E3-9516-BE198F615427}" srcOrd="0" destOrd="0" presId="urn:microsoft.com/office/officeart/2008/layout/VerticalCurvedList"/>
    <dgm:cxn modelId="{590E1DF5-EC8B-40F0-8EAE-F3D1D186DDE1}" type="presParOf" srcId="{6AA83C9B-7F7B-46E3-9516-BE198F615427}" destId="{751A8AFB-9486-43E4-9ECA-04003C7D139D}" srcOrd="0" destOrd="0" presId="urn:microsoft.com/office/officeart/2008/layout/VerticalCurvedList"/>
    <dgm:cxn modelId="{63D50A11-8D9C-46AD-8E18-3534B4F10B34}" type="presParOf" srcId="{751A8AFB-9486-43E4-9ECA-04003C7D139D}" destId="{90B928F6-B082-4583-850B-101EFD17C27C}" srcOrd="0" destOrd="0" presId="urn:microsoft.com/office/officeart/2008/layout/VerticalCurvedList"/>
    <dgm:cxn modelId="{73D2A784-7EB2-4A3F-951B-3CB6E8F2DE2E}" type="presParOf" srcId="{751A8AFB-9486-43E4-9ECA-04003C7D139D}" destId="{1F3ACFB3-9F95-4092-8FE8-B062CF32B677}" srcOrd="1" destOrd="0" presId="urn:microsoft.com/office/officeart/2008/layout/VerticalCurvedList"/>
    <dgm:cxn modelId="{A4AC68CA-620C-44F8-8B07-8D6527005990}" type="presParOf" srcId="{751A8AFB-9486-43E4-9ECA-04003C7D139D}" destId="{60D1E414-0C08-44F3-9FA6-A09DF8A4953B}" srcOrd="2" destOrd="0" presId="urn:microsoft.com/office/officeart/2008/layout/VerticalCurvedList"/>
    <dgm:cxn modelId="{DC2A5BE3-C51C-4A15-8B1F-BFA31C18E219}" type="presParOf" srcId="{751A8AFB-9486-43E4-9ECA-04003C7D139D}" destId="{0742FFBA-D9F1-4E30-813B-80C48095C7BE}" srcOrd="3" destOrd="0" presId="urn:microsoft.com/office/officeart/2008/layout/VerticalCurvedList"/>
    <dgm:cxn modelId="{C8F0D0C7-8BE7-4BD9-B730-E82F41B29090}" type="presParOf" srcId="{6AA83C9B-7F7B-46E3-9516-BE198F615427}" destId="{0B30ADC8-98CD-4811-B1DE-90A13D76DB72}" srcOrd="1" destOrd="0" presId="urn:microsoft.com/office/officeart/2008/layout/VerticalCurvedList"/>
    <dgm:cxn modelId="{E79BB7C6-2D20-44F6-9E90-1360FC1466CF}" type="presParOf" srcId="{6AA83C9B-7F7B-46E3-9516-BE198F615427}" destId="{2497975C-2DC5-419F-80E9-8BECE3582F79}" srcOrd="2" destOrd="0" presId="urn:microsoft.com/office/officeart/2008/layout/VerticalCurvedList"/>
    <dgm:cxn modelId="{7C46F21D-E8C1-43DD-8263-739C383F9E0C}" type="presParOf" srcId="{2497975C-2DC5-419F-80E9-8BECE3582F79}" destId="{6C9356FD-0385-4A28-94DB-0CD2BC2CDD4F}" srcOrd="0" destOrd="0" presId="urn:microsoft.com/office/officeart/2008/layout/VerticalCurvedList"/>
    <dgm:cxn modelId="{5A3F7AE3-13B5-46F4-93B9-2356AC202AA9}" type="presParOf" srcId="{6AA83C9B-7F7B-46E3-9516-BE198F615427}" destId="{C6F1365B-C047-47A4-8D96-CB12C2DACDF8}" srcOrd="3" destOrd="0" presId="urn:microsoft.com/office/officeart/2008/layout/VerticalCurvedList"/>
    <dgm:cxn modelId="{D7A69F98-E97B-4DE8-8862-272B9AA79E17}" type="presParOf" srcId="{6AA83C9B-7F7B-46E3-9516-BE198F615427}" destId="{FFB52D68-C56E-40A6-BE8F-5B5AEB197C9F}" srcOrd="4" destOrd="0" presId="urn:microsoft.com/office/officeart/2008/layout/VerticalCurvedList"/>
    <dgm:cxn modelId="{38D3FFF3-0611-4DF8-9500-F38E06017787}" type="presParOf" srcId="{FFB52D68-C56E-40A6-BE8F-5B5AEB197C9F}" destId="{326F6DC7-7000-45FB-863F-579DBF4F1047}" srcOrd="0" destOrd="0" presId="urn:microsoft.com/office/officeart/2008/layout/VerticalCurvedList"/>
    <dgm:cxn modelId="{3F43503A-75F2-4146-A3CF-F64640DDE54E}" type="presParOf" srcId="{6AA83C9B-7F7B-46E3-9516-BE198F615427}" destId="{ED54D0E1-C6E1-4CDC-BAAB-B18531E50B3B}" srcOrd="5" destOrd="0" presId="urn:microsoft.com/office/officeart/2008/layout/VerticalCurvedList"/>
    <dgm:cxn modelId="{36D2A0B1-DA55-442F-B787-9F223AF628BF}" type="presParOf" srcId="{6AA83C9B-7F7B-46E3-9516-BE198F615427}" destId="{9171FFF8-EE84-42AD-8B02-86F6A01BB491}" srcOrd="6" destOrd="0" presId="urn:microsoft.com/office/officeart/2008/layout/VerticalCurvedList"/>
    <dgm:cxn modelId="{B8D456F4-EAC4-4EC5-BCA6-202006959227}" type="presParOf" srcId="{9171FFF8-EE84-42AD-8B02-86F6A01BB491}" destId="{BBBAC50A-A3BC-4D9A-B9FA-D009E94D3F1A}" srcOrd="0" destOrd="0" presId="urn:microsoft.com/office/officeart/2008/layout/VerticalCurvedList"/>
    <dgm:cxn modelId="{EE32A403-1A5C-43C8-B2A5-DDBD9570914D}" type="presParOf" srcId="{6AA83C9B-7F7B-46E3-9516-BE198F615427}" destId="{FFAD161F-5B04-4FA7-990D-B3BD06C2709A}" srcOrd="7" destOrd="0" presId="urn:microsoft.com/office/officeart/2008/layout/VerticalCurvedList"/>
    <dgm:cxn modelId="{C94BB0A1-C52B-4E36-B923-336372E5C1AC}" type="presParOf" srcId="{6AA83C9B-7F7B-46E3-9516-BE198F615427}" destId="{04545664-1C38-41A6-A540-A3B31429A076}" srcOrd="8" destOrd="0" presId="urn:microsoft.com/office/officeart/2008/layout/VerticalCurvedList"/>
    <dgm:cxn modelId="{F145439D-9FD9-4C81-9918-A847BF2075C0}" type="presParOf" srcId="{04545664-1C38-41A6-A540-A3B31429A076}" destId="{CDF94E3F-81D9-4885-8E80-095F4277267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28998-4C9C-4400-BA7D-19F8804E340E}">
      <dsp:nvSpPr>
        <dsp:cNvPr id="0" name=""/>
        <dsp:cNvSpPr/>
      </dsp:nvSpPr>
      <dsp:spPr>
        <a:xfrm rot="5400000">
          <a:off x="-177448" y="180590"/>
          <a:ext cx="1182992" cy="8280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 этап</a:t>
          </a:r>
          <a:endParaRPr lang="ru-RU" sz="2300" kern="1200" dirty="0"/>
        </a:p>
      </dsp:txBody>
      <dsp:txXfrm rot="-5400000">
        <a:off x="1" y="417188"/>
        <a:ext cx="828094" cy="354898"/>
      </dsp:txXfrm>
    </dsp:sp>
    <dsp:sp modelId="{A5D21F66-F4DE-4E52-B4E0-D7AC296B3B69}">
      <dsp:nvSpPr>
        <dsp:cNvPr id="0" name=""/>
        <dsp:cNvSpPr/>
      </dsp:nvSpPr>
      <dsp:spPr>
        <a:xfrm rot="5400000">
          <a:off x="3065247" y="-2214012"/>
          <a:ext cx="768945" cy="52679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Подготовительный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(от рождения до 1 года) происходит подготовка к овладению речью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15768" y="73004"/>
        <a:ext cx="5230368" cy="693871"/>
      </dsp:txXfrm>
    </dsp:sp>
    <dsp:sp modelId="{78C0ED2E-C314-4987-8EFA-13ED94ECB5BE}">
      <dsp:nvSpPr>
        <dsp:cNvPr id="0" name=""/>
        <dsp:cNvSpPr/>
      </dsp:nvSpPr>
      <dsp:spPr>
        <a:xfrm rot="5400000">
          <a:off x="-177448" y="1216061"/>
          <a:ext cx="1182992" cy="8280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 этап</a:t>
          </a:r>
          <a:endParaRPr lang="ru-RU" sz="2300" kern="1200" dirty="0"/>
        </a:p>
      </dsp:txBody>
      <dsp:txXfrm rot="-5400000">
        <a:off x="1" y="1452659"/>
        <a:ext cx="828094" cy="354898"/>
      </dsp:txXfrm>
    </dsp:sp>
    <dsp:sp modelId="{8AE35124-AE1B-4206-9C8A-7E4D711E80D7}">
      <dsp:nvSpPr>
        <dsp:cNvPr id="0" name=""/>
        <dsp:cNvSpPr/>
      </dsp:nvSpPr>
      <dsp:spPr>
        <a:xfrm rot="5400000">
          <a:off x="3077574" y="-1210867"/>
          <a:ext cx="768945" cy="52679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Преддошкольный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(от1 года до 3  лет)  с появлением первых слов  начинается этап становления речи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28095" y="1076149"/>
        <a:ext cx="5230368" cy="693871"/>
      </dsp:txXfrm>
    </dsp:sp>
    <dsp:sp modelId="{21828E22-205E-4FBC-90F0-79B3350B4D00}">
      <dsp:nvSpPr>
        <dsp:cNvPr id="0" name=""/>
        <dsp:cNvSpPr/>
      </dsp:nvSpPr>
      <dsp:spPr>
        <a:xfrm rot="5400000">
          <a:off x="-177448" y="2251533"/>
          <a:ext cx="1182992" cy="8280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 этап</a:t>
          </a:r>
          <a:endParaRPr lang="ru-RU" sz="2300" kern="1200" dirty="0"/>
        </a:p>
      </dsp:txBody>
      <dsp:txXfrm rot="-5400000">
        <a:off x="1" y="2488131"/>
        <a:ext cx="828094" cy="354898"/>
      </dsp:txXfrm>
    </dsp:sp>
    <dsp:sp modelId="{5A91B54C-EF92-4279-BE08-25018E0671AA}">
      <dsp:nvSpPr>
        <dsp:cNvPr id="0" name=""/>
        <dsp:cNvSpPr/>
      </dsp:nvSpPr>
      <dsp:spPr>
        <a:xfrm rot="5400000">
          <a:off x="3077574" y="-175395"/>
          <a:ext cx="768945" cy="52679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Дошкольный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(с 3 до 7 лет) Формирование фонематического восприятия, увеличение словарного запаса, развитие грамматического строя речи, монологической речи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 rot="-5400000">
        <a:off x="828095" y="2111621"/>
        <a:ext cx="5230368" cy="693871"/>
      </dsp:txXfrm>
    </dsp:sp>
    <dsp:sp modelId="{B9A016B5-57E8-40A9-86A4-0D6CFAEB5E10}">
      <dsp:nvSpPr>
        <dsp:cNvPr id="0" name=""/>
        <dsp:cNvSpPr/>
      </dsp:nvSpPr>
      <dsp:spPr>
        <a:xfrm rot="5400000">
          <a:off x="-177448" y="3287004"/>
          <a:ext cx="1182992" cy="8280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 этап</a:t>
          </a:r>
          <a:endParaRPr lang="ru-RU" sz="2300" kern="1200" dirty="0"/>
        </a:p>
      </dsp:txBody>
      <dsp:txXfrm rot="-5400000">
        <a:off x="1" y="3523602"/>
        <a:ext cx="828094" cy="354898"/>
      </dsp:txXfrm>
    </dsp:sp>
    <dsp:sp modelId="{75188120-F3AF-453F-A6D3-0C19543F65BE}">
      <dsp:nvSpPr>
        <dsp:cNvPr id="0" name=""/>
        <dsp:cNvSpPr/>
      </dsp:nvSpPr>
      <dsp:spPr>
        <a:xfrm rot="5400000">
          <a:off x="3077574" y="860075"/>
          <a:ext cx="768945" cy="52679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 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(от 7 до 17 лет) Дети овладевают звуковым анализом, усваивают грамматические правила построения высказываний, формируется письменная речь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28095" y="3147092"/>
        <a:ext cx="5230368" cy="6938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83B56-2708-4A30-BF9A-3AF1F85B0933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1B2EB-2400-4172-A902-5C384D859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58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784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853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439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707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46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669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588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9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84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5261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69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0740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71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728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018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275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262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448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520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3864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369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600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088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0827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65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36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380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79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597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B2EB-2400-4172-A902-5C384D85965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2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.jp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1.jp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61.jp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13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539552" y="260648"/>
            <a:ext cx="8208912" cy="9361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 детский сад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с.Кармаскалы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 район Республики Башкортостан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79512" y="4725144"/>
            <a:ext cx="8568952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6468" y="1628800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6000" b="1" smtClean="0">
                <a:solidFill>
                  <a:srgbClr val="FF0000"/>
                </a:solidFill>
                <a:latin typeface="Monotype Corsiva" panose="03010101010201010101" pitchFamily="66" charset="0"/>
                <a:ea typeface="Verdana" panose="020B0604030504040204" pitchFamily="34" charset="0"/>
                <a:cs typeface="Times New Roman" panose="02020603050405020304" pitchFamily="18" charset="0"/>
              </a:rPr>
              <a:t>Речевое развитие </a:t>
            </a:r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Verdana" panose="020B0604030504040204" pitchFamily="34" charset="0"/>
                <a:cs typeface="Times New Roman" panose="02020603050405020304" pitchFamily="18" charset="0"/>
              </a:rPr>
              <a:t>детей </a:t>
            </a:r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Verdana" panose="020B0604030504040204" pitchFamily="34" charset="0"/>
                <a:cs typeface="Times New Roman" panose="02020603050405020304" pitchFamily="18" charset="0"/>
              </a:rPr>
              <a:t>дошкольного возраста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36812" y="5639962"/>
            <a:ext cx="5454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2022г.</a:t>
            </a:r>
          </a:p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.Кармаскалы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65" y="1196752"/>
            <a:ext cx="1893810" cy="34969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79" y="1924960"/>
            <a:ext cx="3025297" cy="2582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75" y="1799025"/>
            <a:ext cx="3056587" cy="2292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136944" y="-129523"/>
            <a:ext cx="4769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00207" y="1068070"/>
            <a:ext cx="2369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Настольная-печатная игра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«Кто где живет»</a:t>
            </a:r>
            <a:endParaRPr lang="ru-RU" sz="1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5729" y="1032599"/>
            <a:ext cx="2403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</a:rPr>
              <a:t>Технология  «</a:t>
            </a:r>
            <a:r>
              <a:rPr lang="ru-RU" sz="16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синквейн</a:t>
            </a:r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»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</a:t>
            </a: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</a:rPr>
              <a:t>в работе по развитию речи </a:t>
            </a:r>
          </a:p>
        </p:txBody>
      </p:sp>
    </p:spTree>
    <p:extLst>
      <p:ext uri="{BB962C8B-B14F-4D97-AF65-F5344CB8AC3E}">
        <p14:creationId xmlns:p14="http://schemas.microsoft.com/office/powerpoint/2010/main" val="231290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87373" y="-79305"/>
            <a:ext cx="4769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95" y="1395150"/>
            <a:ext cx="2381609" cy="1717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84" y="3356992"/>
            <a:ext cx="2427495" cy="179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74183" y="532506"/>
            <a:ext cx="2656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Дидактическая игра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«Звуковой торт» </a:t>
            </a:r>
            <a:endParaRPr lang="ru-RU" sz="2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136" y="1287970"/>
            <a:ext cx="2810178" cy="18714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9799" y="3324257"/>
            <a:ext cx="2822453" cy="19691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80" y="1431307"/>
            <a:ext cx="2272618" cy="180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26" y="3429000"/>
            <a:ext cx="2458926" cy="1759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631281" y="607955"/>
            <a:ext cx="16850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Набор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дидактических игр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учителя-логопеда</a:t>
            </a:r>
            <a:endParaRPr lang="ru-RU" sz="1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33943" y="537987"/>
            <a:ext cx="2656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Дидактическая игра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«Домики звуков» </a:t>
            </a:r>
            <a:endParaRPr lang="ru-RU" sz="2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8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667" y="1712176"/>
            <a:ext cx="3641330" cy="27666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87373" y="-79305"/>
            <a:ext cx="4769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6164" y="733910"/>
            <a:ext cx="34339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Monotype Corsiva" panose="03010101010201010101" pitchFamily="66" charset="0"/>
              </a:rPr>
              <a:t>Хороводная игра </a:t>
            </a:r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«КУРАЙ»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 </a:t>
            </a:r>
            <a:r>
              <a:rPr lang="ru-RU" sz="2400" dirty="0">
                <a:solidFill>
                  <a:srgbClr val="FF0000"/>
                </a:solidFill>
                <a:latin typeface="Monotype Corsiva" panose="03010101010201010101" pitchFamily="66" charset="0"/>
              </a:rPr>
              <a:t>подготовительной группе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12176"/>
            <a:ext cx="3430366" cy="27706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64240" y="628581"/>
            <a:ext cx="30428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Башкирская народная сказка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«Медведь и пчелы»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Monotype Corsiva" panose="03010101010201010101" pitchFamily="66" charset="0"/>
              </a:rPr>
              <a:t>подготовительной группе </a:t>
            </a:r>
          </a:p>
        </p:txBody>
      </p:sp>
    </p:spTree>
    <p:extLst>
      <p:ext uri="{BB962C8B-B14F-4D97-AF65-F5344CB8AC3E}">
        <p14:creationId xmlns:p14="http://schemas.microsoft.com/office/powerpoint/2010/main" val="283993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5056" y="-48871"/>
            <a:ext cx="8828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Интерактивные дидактические игры по развитию речи</a:t>
            </a:r>
            <a:endParaRPr lang="ru-RU" sz="3200" i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90" y="669268"/>
            <a:ext cx="3104498" cy="23283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78" y="672981"/>
            <a:ext cx="3240338" cy="23365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20" y="3533342"/>
            <a:ext cx="3368054" cy="23365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42" y="3370013"/>
            <a:ext cx="3137220" cy="23529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42" y="655275"/>
            <a:ext cx="3096803" cy="2322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039" y="3624961"/>
            <a:ext cx="3134097" cy="23505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9121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6085" y="-27384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группы раннего возраста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1441" y="430460"/>
            <a:ext cx="386855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Словарь: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dirty="0">
                <a:latin typeface="Monotype Corsiva" panose="03010101010201010101" pitchFamily="66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Активный словарь ребенка достигает примерно 1000–1500 слов. Он знакомится с различными свойствами предметов, устанавливает простейшие связи между ними. 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Грамматический строй:  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 Дети осваивают основные грамматические структуры, пытаются строить простые предложения, в разговоре со взрослым используют практически все части </a:t>
            </a:r>
            <a:r>
              <a:rPr lang="ru-RU" sz="2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речи.</a:t>
            </a: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Дети начинают </a:t>
            </a: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высказывать элементарные суждения о предметах, простых явлениях. </a:t>
            </a: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653" y="922782"/>
            <a:ext cx="4684932" cy="26365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559324"/>
            <a:ext cx="4658443" cy="2620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569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9572" y="0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группы раннего возраста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85251" y="134076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Звукопроизношение:</a:t>
            </a:r>
            <a:r>
              <a:rPr lang="ru-RU" dirty="0">
                <a:latin typeface="Monotype Corsiva" panose="03010101010201010101" pitchFamily="66" charset="0"/>
              </a:rPr>
              <a:t/>
            </a:r>
            <a:br>
              <a:rPr lang="ru-RU" dirty="0"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К 3 годам из речи ребенка уходит так называемое физиологическое смягчение. Ребенок правильно воспроизводит гласные и все простые согласные звуки ([б], [б'], [п], [п'], [м], [м'], [т], [т'], [н], [н'], [к], [к], [г], [г'], [в], [в'], [ф], [ф']).</a:t>
            </a: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 Основная задача для детей этого возраста – развивать артикуляционный аппарат (проведение артикуляционной гимнастики) и привлекать внимание к звучащему слову.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48" y="843830"/>
            <a:ext cx="3125263" cy="423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866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31640" y="0"/>
            <a:ext cx="737909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детей младшей группы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87461"/>
            <a:ext cx="7803556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9552" y="0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младшей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313" y="621029"/>
            <a:ext cx="2892664" cy="2169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899251" y="823054"/>
            <a:ext cx="2254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Дидактическая игра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«Чудесный мешочек»</a:t>
            </a:r>
            <a:endParaRPr lang="ru-RU" sz="2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1" y="2962074"/>
            <a:ext cx="2777974" cy="223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089" y="1639262"/>
            <a:ext cx="2522290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379" y="1671870"/>
            <a:ext cx="2329372" cy="2735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308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38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1560" y="429584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Словарь: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Активный словарь ребенка достигает 1900-2000 слов. В речи детей уменьшается количество сокращений, перестановок, пропусков. Ребенок называет животных и их детенышей, профессии людей</a:t>
            </a:r>
            <a:r>
              <a:rPr lang="ru-RU" dirty="0"/>
              <a:t>.</a:t>
            </a:r>
          </a:p>
          <a:p>
            <a:r>
              <a:rPr lang="ru-RU" i="1" dirty="0">
                <a:solidFill>
                  <a:srgbClr val="FF0000"/>
                </a:solidFill>
              </a:rPr>
              <a:t>Грамматический строй: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Дети пользуются более усложненной и распространенной фразой.</a:t>
            </a:r>
          </a:p>
          <a:p>
            <a:r>
              <a:rPr lang="ru-RU" dirty="0">
                <a:solidFill>
                  <a:srgbClr val="002060"/>
                </a:solidFill>
              </a:rPr>
              <a:t>Встречаются сложносочиненные и сложноподчиненные предложения, употребляются предлоги: по, до, вместо, после. Союзы: что, куда, сколько. Выполняет словесные задания с предлогами: сзади, между, рядом. Выполняет три последовательные команды. Понимает условные предложения со словами «если».</a:t>
            </a:r>
          </a:p>
          <a:p>
            <a:r>
              <a:rPr lang="ru-RU" i="1" dirty="0">
                <a:solidFill>
                  <a:srgbClr val="FF0000"/>
                </a:solidFill>
              </a:rPr>
              <a:t>Связная речь: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 Речь становится более связной и последовательной. Дети учатся отвечать на вопросы, пересказывать хорошо известные сказки, рассказы (с помощью взрослых).</a:t>
            </a:r>
          </a:p>
          <a:p>
            <a:r>
              <a:rPr lang="ru-RU" i="1" dirty="0">
                <a:solidFill>
                  <a:srgbClr val="FF0000"/>
                </a:solidFill>
              </a:rPr>
              <a:t>Звукопроизношение: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К пяти годам исчезают почти все возрастные неправильности произношения. Искажёнными могут оставаться звуки [Л] и [Р].</a:t>
            </a:r>
          </a:p>
          <a:p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0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средней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918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38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1560" y="-11038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средней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928" y="2000104"/>
            <a:ext cx="5127743" cy="2657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11" y="3000569"/>
            <a:ext cx="2993261" cy="2385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27" y="520223"/>
            <a:ext cx="2689032" cy="2543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265252" y="879212"/>
            <a:ext cx="3615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Рассматривание картины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 составление рассказа по ней</a:t>
            </a:r>
          </a:p>
        </p:txBody>
      </p:sp>
    </p:spTree>
    <p:extLst>
      <p:ext uri="{BB962C8B-B14F-4D97-AF65-F5344CB8AC3E}">
        <p14:creationId xmlns:p14="http://schemas.microsoft.com/office/powerpoint/2010/main" val="15713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476672"/>
            <a:ext cx="8075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Дошкольный </a:t>
            </a:r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возраст </a:t>
            </a:r>
            <a:r>
              <a:rPr lang="ru-RU" dirty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— это период активного усвоения ребенком разговорного языка, становления и развития всех сторон речи — фонетической, лексической, грамматической</a:t>
            </a:r>
            <a:r>
              <a:rPr lang="ru-RU" dirty="0" smtClean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Расширение круга общения требует от ребенка полноценного овладения средствами общения, основным из которых является речь</a:t>
            </a:r>
            <a:r>
              <a:rPr lang="ru-RU" dirty="0" smtClean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505" y="1268760"/>
            <a:ext cx="2306970" cy="4159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959341"/>
            <a:ext cx="2786744" cy="2023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46" y="1587257"/>
            <a:ext cx="3055959" cy="2307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8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511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8381" y="379466"/>
            <a:ext cx="79015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FF0000"/>
                </a:solidFill>
              </a:rPr>
              <a:t>Словарь: </a:t>
            </a:r>
            <a:endParaRPr lang="ru-RU" sz="1600" dirty="0">
              <a:solidFill>
                <a:srgbClr val="FF000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Запас слов у ребенка увеличивается до 2500-3000. Ребенок может дать несколько характеристик одного предмета (кошка полосатая, мягкая, пушистая, мурчащая). В активном словаре появляются обобщающие слова, дети правильно называют широкий круг предметов и явлений. </a:t>
            </a:r>
            <a:r>
              <a:rPr lang="ru-RU" sz="1600" i="1" dirty="0">
                <a:solidFill>
                  <a:srgbClr val="FF0000"/>
                </a:solidFill>
              </a:rPr>
              <a:t>Грамматический строй: </a:t>
            </a:r>
            <a:endParaRPr lang="ru-RU" sz="1600" dirty="0">
              <a:solidFill>
                <a:srgbClr val="FF000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У детей возрастает количество простых распространенных, а также сложных предложений. При оформлении фразы ребенок использует все основные части речи. </a:t>
            </a:r>
          </a:p>
          <a:p>
            <a:r>
              <a:rPr lang="ru-RU" sz="1600" i="1" dirty="0">
                <a:solidFill>
                  <a:srgbClr val="FF0000"/>
                </a:solidFill>
              </a:rPr>
              <a:t>Связная речь: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Дети пересказывают рассказы, сказки, делятся собственными впечатлениями.</a:t>
            </a:r>
            <a:r>
              <a:rPr lang="ru-RU" sz="1600" i="1" dirty="0">
                <a:solidFill>
                  <a:srgbClr val="002060"/>
                </a:solidFill>
              </a:rPr>
              <a:t>      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-3613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старшей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94" y="2820175"/>
            <a:ext cx="2301704" cy="257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15" y="2613881"/>
            <a:ext cx="2193504" cy="2901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924" y="3230127"/>
            <a:ext cx="3202420" cy="1706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226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2" y="-3613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старшей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565" y="617320"/>
            <a:ext cx="4661148" cy="230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30933" y="460221"/>
            <a:ext cx="35090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Звукопроизношение</a:t>
            </a:r>
            <a:r>
              <a:rPr lang="ru-RU" i="1" dirty="0">
                <a:solidFill>
                  <a:srgbClr val="FF0000"/>
                </a:solidFill>
              </a:rPr>
              <a:t>: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 норме ребенок к шести годам овладевает всеми звуками родного языка и правильно употребляет их в речи. </a:t>
            </a:r>
            <a:r>
              <a:rPr lang="en-US" dirty="0">
                <a:solidFill>
                  <a:srgbClr val="002060"/>
                </a:solidFill>
              </a:rPr>
              <a:t>C</a:t>
            </a:r>
            <a:r>
              <a:rPr lang="ru-RU" dirty="0" err="1">
                <a:solidFill>
                  <a:srgbClr val="002060"/>
                </a:solidFill>
              </a:rPr>
              <a:t>пособен</a:t>
            </a:r>
            <a:r>
              <a:rPr lang="ru-RU" dirty="0">
                <a:solidFill>
                  <a:srgbClr val="002060"/>
                </a:solidFill>
              </a:rPr>
              <a:t>  замечать особенности произношения у других детей и некоторые недостатки в собственной речи. </a:t>
            </a:r>
          </a:p>
          <a:p>
            <a:r>
              <a:rPr lang="ru-RU" dirty="0">
                <a:solidFill>
                  <a:srgbClr val="002060"/>
                </a:solidFill>
              </a:rPr>
              <a:t>В речи ребенка, как правило, не встречаются пропуски, перестановки слогов и звуков. Исключение составляют только отдельные трудные и малознакомые слова (экскаватор).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465" y="2920476"/>
            <a:ext cx="2160240" cy="2545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975" y="2955752"/>
            <a:ext cx="1956605" cy="2474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453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0932" y="476672"/>
            <a:ext cx="795516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Словарь:</a:t>
            </a:r>
            <a:r>
              <a:rPr lang="ru-RU" i="1" dirty="0"/>
              <a:t> </a:t>
            </a:r>
            <a:endParaRPr lang="ru-RU" dirty="0"/>
          </a:p>
          <a:p>
            <a:r>
              <a:rPr lang="ru-RU" dirty="0"/>
              <a:t>Словарь ребенка увеличивается до 3000-3500 слов. Активный словарь быстро пополняется. Дети активно пользуются как видовыми, так и родовыми понятиями, антонимами, синонимами. Классифицируют предметы. </a:t>
            </a:r>
          </a:p>
          <a:p>
            <a:r>
              <a:rPr lang="ru-RU" i="1" dirty="0">
                <a:solidFill>
                  <a:srgbClr val="FF0000"/>
                </a:solidFill>
              </a:rPr>
              <a:t>Грамматический строй</a:t>
            </a:r>
            <a:r>
              <a:rPr lang="ru-RU" i="1" dirty="0"/>
              <a:t>:</a:t>
            </a:r>
            <a:endParaRPr lang="ru-RU" dirty="0"/>
          </a:p>
          <a:p>
            <a:r>
              <a:rPr lang="ru-RU" dirty="0"/>
              <a:t>Дети усваивают основные закономерности изменения слов и соединения их в предложения. </a:t>
            </a:r>
          </a:p>
          <a:p>
            <a:r>
              <a:rPr lang="ru-RU" dirty="0"/>
              <a:t>Должны употреблять в речи предлоги простые (в, на, из), и сложные (из-за, из-под, около, возле). </a:t>
            </a:r>
          </a:p>
          <a:p>
            <a:r>
              <a:rPr lang="ru-RU" dirty="0"/>
              <a:t>Правильно согласовывать в части речи (существительные с прилагательными, глаголами, числительными в единственном и множественном числе) (Например: У Маши и Саши нет двух спелых яблок. Дети съели их в обед.) </a:t>
            </a:r>
          </a:p>
          <a:p>
            <a:r>
              <a:rPr lang="ru-RU" dirty="0"/>
              <a:t>Образовывать слова с помощью приставок и суффиксов, так же наречия от прилагательных (быстрый – быстро), образовывать сравнительные степени прилагательных (длинный – длиннее – самый длинный), образовывать глаголы движения с приставками (обошел, зашел, пришел).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-3613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подготовительной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990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2313" y="506056"/>
            <a:ext cx="34896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Связная речь:</a:t>
            </a:r>
            <a:endParaRPr lang="ru-RU" sz="2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Дети должны понимать обращенную к ним речь в полном объеме.</a:t>
            </a:r>
          </a:p>
          <a:p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Понимать сложные двусмысленные тексты. </a:t>
            </a:r>
          </a:p>
          <a:p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Самостоятельно могут составлять описательные рассказы, развернутые и логичные по содержанию, пересказывать сказки.</a:t>
            </a:r>
          </a:p>
          <a:p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Логично излагать свои мысли, используя сложные предложения с союзом «А».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-3613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Характеристика речи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детей подготовительной группы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720" y="3131034"/>
            <a:ext cx="4077755" cy="2293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618" y="661694"/>
            <a:ext cx="4187957" cy="235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756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10" y="-99392"/>
            <a:ext cx="7858425" cy="9388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1" y="476672"/>
            <a:ext cx="367240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Звукопроизношение</a:t>
            </a:r>
            <a:r>
              <a:rPr lang="ru-RU" sz="2000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:</a:t>
            </a:r>
            <a:r>
              <a:rPr lang="ru-RU" sz="2000" i="1" dirty="0">
                <a:latin typeface="Monotype Corsiva" panose="03010101010201010101" pitchFamily="66" charset="0"/>
              </a:rPr>
              <a:t> </a:t>
            </a:r>
            <a:endParaRPr lang="ru-RU" sz="2000" dirty="0"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В условиях правильного речевого восприятия и при отсутствии органических недостатков ребенок к шести годам овладевает всеми звуками родного языка и правильно употребляет их в речи. В этом возрасте почти все дети готовы воспринимать работу по подготовке к обучению грамоте. Правильно различать звуки на слух, придумывать слова на заданный звук, или с данным звуком. Выделять звуки из слов, из ряда слогов и звуков.</a:t>
            </a:r>
          </a:p>
          <a:p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Произносить сложные слова со стечением согласных, состоящих из трех и более слогов (защитник, мотоциклист), определять количество слогов в слове.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776" y="2708920"/>
            <a:ext cx="4310937" cy="2564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16" y="486716"/>
            <a:ext cx="4023507" cy="2263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790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555604"/>
            <a:ext cx="669451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Федерального Государственного Образовательного стандарта к результатам освоения  программы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54616963"/>
              </p:ext>
            </p:extLst>
          </p:nvPr>
        </p:nvGraphicFramePr>
        <p:xfrm>
          <a:off x="3131840" y="1894432"/>
          <a:ext cx="54102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195736" y="1894432"/>
            <a:ext cx="936104" cy="30467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Целевые ориентиры на этапе завершения дошкольного образования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27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9672" y="-165857"/>
            <a:ext cx="5336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Средства развития речи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61376" y="628581"/>
            <a:ext cx="34907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otype Corsiva" panose="03010101010201010101" pitchFamily="66" charset="0"/>
              </a:rPr>
              <a:t>Общение взрослых и детей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otype Corsiva" panose="03010101010201010101" pitchFamily="66" charset="0"/>
              </a:rPr>
              <a:t>Культурная языковая среда, речь воспитателя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otype Corsiva" panose="03010101010201010101" pitchFamily="66" charset="0"/>
              </a:rPr>
              <a:t>Обучение родной речи и языку в непрерывной непосредственно образовательной деятельности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otype Corsiva" panose="03010101010201010101" pitchFamily="66" charset="0"/>
              </a:rPr>
              <a:t>Художественная литература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otype Corsiva" panose="03010101010201010101" pitchFamily="66" charset="0"/>
              </a:rPr>
              <a:t>Различные виды искусства (изобразительное, музыка, театр)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0" y="741178"/>
            <a:ext cx="1417774" cy="3223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54" y="3728348"/>
            <a:ext cx="1915319" cy="1556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2866" y="3574794"/>
            <a:ext cx="3024336" cy="1714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761" y="679348"/>
            <a:ext cx="1887836" cy="1781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70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52395" y="278480"/>
            <a:ext cx="6694512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Направления работы по развитию речи</a:t>
            </a: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79712" y="908720"/>
            <a:ext cx="3600400" cy="4565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речи: развитие восприятия звуков родной речи и произношения</a:t>
            </a:r>
            <a:endParaRPr lang="ru-RU" sz="14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строя: </a:t>
            </a:r>
            <a:endParaRPr lang="ru-RU" sz="1400" dirty="0" smtClean="0">
              <a:solidFill>
                <a:srgbClr val="000000"/>
              </a:solidFill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Морфология </a:t>
            </a:r>
            <a:r>
              <a:rPr lang="ru-RU" sz="1400" dirty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(изменение слов по родам, числам, </a:t>
            </a:r>
            <a:r>
              <a:rPr lang="ru-RU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падежам)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Синтаксис </a:t>
            </a:r>
            <a:r>
              <a:rPr lang="ru-RU" sz="1400" dirty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(освоение различных типов словосочетаний и предложений) </a:t>
            </a:r>
            <a:r>
              <a:rPr lang="ru-RU" sz="1400" dirty="0" smtClean="0">
                <a:solidFill>
                  <a:srgbClr val="0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Словообразование</a:t>
            </a:r>
          </a:p>
          <a:p>
            <a:pPr>
              <a:spcAft>
                <a:spcPts val="1000"/>
              </a:spcAft>
            </a:pPr>
            <a:r>
              <a:rPr lang="ru-RU" sz="1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Развитие связной речи: </a:t>
            </a:r>
            <a:endParaRPr lang="ru-RU" sz="14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Диалогическая </a:t>
            </a:r>
            <a:r>
              <a:rPr lang="ru-RU" sz="1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(разговорная) </a:t>
            </a: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речь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Монологическая речь (рассказывание</a:t>
            </a: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000"/>
              </a:spcAft>
            </a:pP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4. </a:t>
            </a:r>
            <a:r>
              <a:rPr lang="ru-RU" sz="1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Формирование звуковой аналитико-синтетической активности как предпосылки обучения грамоте</a:t>
            </a:r>
          </a:p>
          <a:p>
            <a:pPr>
              <a:spcAft>
                <a:spcPts val="1000"/>
              </a:spcAft>
            </a:pP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5. </a:t>
            </a:r>
            <a:r>
              <a:rPr lang="ru-RU" sz="1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Воспитание любви и интереса к художественному </a:t>
            </a:r>
            <a:r>
              <a:rPr lang="ru-RU" sz="1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слову</a:t>
            </a:r>
            <a:endParaRPr lang="ru-RU" sz="14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768" y="3053615"/>
            <a:ext cx="3316511" cy="20850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286" y="1087950"/>
            <a:ext cx="2954601" cy="1841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572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43" y="188640"/>
            <a:ext cx="2413979" cy="30535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57" y="3082569"/>
            <a:ext cx="2525417" cy="35289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19" y="181583"/>
            <a:ext cx="2396768" cy="3056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263" y="3113334"/>
            <a:ext cx="2470301" cy="35094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67" y="3051803"/>
            <a:ext cx="2477908" cy="35597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871179" y="1109910"/>
            <a:ext cx="19660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Достижения педагогов в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423349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4824536" cy="50851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0888"/>
            <a:ext cx="1551310" cy="30963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29031"/>
            <a:ext cx="2291109" cy="17183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80967" y="676613"/>
            <a:ext cx="1966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Публикация учителя-логопеда в районной газете</a:t>
            </a:r>
          </a:p>
        </p:txBody>
      </p:sp>
    </p:spTree>
    <p:extLst>
      <p:ext uri="{BB962C8B-B14F-4D97-AF65-F5344CB8AC3E}">
        <p14:creationId xmlns:p14="http://schemas.microsoft.com/office/powerpoint/2010/main" val="13199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764704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22314" y="519509"/>
            <a:ext cx="7772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Цель речевого  развития дошкольников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113403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ормирование 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устной речи и навыков речевого общения с окружающими на основе овладения литературным 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языком</a:t>
            </a:r>
            <a:endParaRPr lang="ru-RU" sz="24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38" y="4199721"/>
            <a:ext cx="3008825" cy="134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2060232"/>
            <a:ext cx="3090940" cy="24081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354" y="1990178"/>
            <a:ext cx="3296505" cy="2233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122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916" y="188641"/>
            <a:ext cx="1889527" cy="2495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20" y="2924081"/>
            <a:ext cx="2116908" cy="2923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7" y="2802633"/>
            <a:ext cx="2026568" cy="2908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6575"/>
            <a:ext cx="1798281" cy="2664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05080" y="846138"/>
            <a:ext cx="2343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Достижения воспитанников детского сада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442" y="2989443"/>
            <a:ext cx="1964643" cy="28576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464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4172" y="593237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Verdana" panose="020B0604030504040204" pitchFamily="34" charset="0"/>
                <a:cs typeface="Times New Roman" panose="02020603050405020304" pitchFamily="18" charset="0"/>
              </a:rPr>
              <a:t>Развитие речи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Verdana" panose="020B0604030504040204" pitchFamily="34" charset="0"/>
                <a:cs typeface="Times New Roman" panose="02020603050405020304" pitchFamily="18" charset="0"/>
              </a:rPr>
              <a:t>в дошкольном возрасте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47" y="1793566"/>
            <a:ext cx="5535955" cy="278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493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2049" y="360777"/>
            <a:ext cx="835292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Задачи речевого развития дошкольников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394618"/>
            <a:ext cx="50865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Овладение речью, как средством общения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Обогащение активного словаря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Развитие звуковой культуры речи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Развитие связной речи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Развитие речевого творчества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Знакомство с художественной литературой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- Формирование звуковой аналитико-синтетической активности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415" y="1988840"/>
            <a:ext cx="3437038" cy="3033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167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4" y="476672"/>
            <a:ext cx="66247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1360" y="419944"/>
            <a:ext cx="5577424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становления речи детей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80569737"/>
              </p:ext>
            </p:extLst>
          </p:nvPr>
        </p:nvGraphicFramePr>
        <p:xfrm>
          <a:off x="2172072" y="1041287"/>
          <a:ext cx="6096000" cy="4295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390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741681"/>
            <a:ext cx="2376977" cy="42853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187373" y="-124119"/>
            <a:ext cx="47692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430" y="562896"/>
            <a:ext cx="2825849" cy="2508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78667"/>
            <a:ext cx="3168352" cy="241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245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87373" y="-124119"/>
            <a:ext cx="47692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065" y="1898480"/>
            <a:ext cx="3959093" cy="2831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98480"/>
            <a:ext cx="3644451" cy="2846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004048" y="632668"/>
            <a:ext cx="32993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Рассматривание картины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«Кошка с котятами»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 младшей группе</a:t>
            </a:r>
            <a:endParaRPr lang="ru-RU" sz="2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5374" y="632668"/>
            <a:ext cx="38074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Занятие с учителем-логопедом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Автоматизация звука «Р»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 старшей группе</a:t>
            </a:r>
            <a:endParaRPr lang="ru-RU" sz="2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9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086" y="734495"/>
            <a:ext cx="2396778" cy="44969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187373" y="-79305"/>
            <a:ext cx="4769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41" y="710907"/>
            <a:ext cx="2705062" cy="3770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816" y="689804"/>
            <a:ext cx="2415584" cy="3890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275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87373" y="-79305"/>
            <a:ext cx="4769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Методы развития речи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189081"/>
            <a:ext cx="3751157" cy="3071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4545782" y="740170"/>
            <a:ext cx="40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Конкурс чтецов </a:t>
            </a:r>
          </a:p>
          <a:p>
            <a:pPr algn="ctr"/>
            <a:r>
              <a:rPr lang="ru-RU" sz="2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«Живая классика – читаем вместе»</a:t>
            </a:r>
          </a:p>
          <a:p>
            <a:pPr algn="ctr"/>
            <a:r>
              <a:rPr lang="ru-RU" sz="2200" dirty="0">
                <a:solidFill>
                  <a:srgbClr val="FF0000"/>
                </a:solidFill>
                <a:latin typeface="Monotype Corsiva" panose="03010101010201010101" pitchFamily="66" charset="0"/>
              </a:rPr>
              <a:t>с</a:t>
            </a:r>
            <a:r>
              <a:rPr lang="ru-RU" sz="2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реди воспитанников ДОУ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5" y="557865"/>
            <a:ext cx="52662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Monotype Corsiva" panose="03010101010201010101" pitchFamily="66" charset="0"/>
              </a:rPr>
              <a:t>Совместная деятельность </a:t>
            </a:r>
            <a:endParaRPr lang="ru-RU" sz="20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педагога </a:t>
            </a:r>
            <a:r>
              <a:rPr lang="ru-RU" sz="2000" dirty="0">
                <a:solidFill>
                  <a:srgbClr val="FF0000"/>
                </a:solidFill>
                <a:latin typeface="Monotype Corsiva" panose="03010101010201010101" pitchFamily="66" charset="0"/>
              </a:rPr>
              <a:t>с </a:t>
            </a:r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детьми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Дидактическая игра «Медведи»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(пересказ детей)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Monotype Corsiva" panose="03010101010201010101" pitchFamily="66" charset="0"/>
              </a:rPr>
              <a:t>в</a:t>
            </a:r>
            <a:r>
              <a:rPr lang="ru-RU" sz="2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старшей группе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518" y="2014307"/>
            <a:ext cx="2759248" cy="3266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952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1203</Words>
  <Application>Microsoft Office PowerPoint</Application>
  <PresentationFormat>Экран (4:3)</PresentationFormat>
  <Paragraphs>171</Paragraphs>
  <Slides>31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ussr1</cp:lastModifiedBy>
  <cp:revision>133</cp:revision>
  <dcterms:created xsi:type="dcterms:W3CDTF">2015-12-03T01:10:40Z</dcterms:created>
  <dcterms:modified xsi:type="dcterms:W3CDTF">2022-03-04T08:41:43Z</dcterms:modified>
</cp:coreProperties>
</file>